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9144000" cx="16256000"/>
  <p:notesSz cx="6858000" cy="9144000"/>
  <p:embeddedFontLst>
    <p:embeddedFont>
      <p:font typeface="Helvetica Neue"/>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jSK1BgH4Afxp+d8rUvvv7DfY24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2B9E9C2-0CB4-458D-83CC-CDA5A8E701FD}">
  <a:tblStyle styleId="{D2B9E9C2-0CB4-458D-83CC-CDA5A8E701FD}"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regular.fntdata"/><Relationship Id="rId11" Type="http://schemas.openxmlformats.org/officeDocument/2006/relationships/slide" Target="slides/slide5.xml"/><Relationship Id="rId22" Type="http://schemas.openxmlformats.org/officeDocument/2006/relationships/font" Target="fonts/HelveticaNeue-italic.fntdata"/><Relationship Id="rId10" Type="http://schemas.openxmlformats.org/officeDocument/2006/relationships/slide" Target="slides/slide4.xml"/><Relationship Id="rId21" Type="http://schemas.openxmlformats.org/officeDocument/2006/relationships/font" Target="fonts/HelveticaNeue-bold.fntdata"/><Relationship Id="rId13" Type="http://schemas.openxmlformats.org/officeDocument/2006/relationships/slide" Target="slides/slide7.xml"/><Relationship Id="rId24" Type="http://customschemas.google.com/relationships/presentationmetadata" Target="metadata"/><Relationship Id="rId12" Type="http://schemas.openxmlformats.org/officeDocument/2006/relationships/slide" Target="slides/slide6.xml"/><Relationship Id="rId23" Type="http://schemas.openxmlformats.org/officeDocument/2006/relationships/font" Target="fonts/HelveticaNeue-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Open with Land Acknowledgement</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With gratitude and reciprocity, Mount Royal acknowledges the relationships to the land and all beings, and the songs, stories and teachings of the Siksika Nation, Piikani Nation and Kainai Nation of the Blackfoot Confederacy, the Tsuut’ina Nation, the Chiniki, Bearspaw and Goodstoney Nations of the Iethka Stoney Nakoda, and the Métis.</a:t>
            </a:r>
            <a:endParaRPr/>
          </a:p>
          <a:p>
            <a:pPr indent="0" lvl="0" marL="0" rtl="0" algn="l">
              <a:spcBef>
                <a:spcPts val="0"/>
              </a:spcBef>
              <a:spcAft>
                <a:spcPts val="0"/>
              </a:spcAft>
              <a:buNone/>
            </a:pPr>
            <a:r>
              <a:t/>
            </a:r>
            <a:endParaRPr b="0" i="0">
              <a:solidFill>
                <a:srgbClr val="111111"/>
              </a:solidFill>
              <a:latin typeface="Helvetica Neue"/>
              <a:ea typeface="Helvetica Neue"/>
              <a:cs typeface="Helvetica Neue"/>
              <a:sym typeface="Helvetica Neue"/>
            </a:endParaRPr>
          </a:p>
          <a:p>
            <a:pPr indent="0" lvl="0" marL="0" rtl="0" algn="l">
              <a:spcBef>
                <a:spcPts val="0"/>
              </a:spcBef>
              <a:spcAft>
                <a:spcPts val="0"/>
              </a:spcAft>
              <a:buNone/>
            </a:pPr>
            <a:r>
              <a:t/>
            </a:r>
            <a:endParaRPr b="0" i="0">
              <a:solidFill>
                <a:srgbClr val="111111"/>
              </a:solidFill>
              <a:latin typeface="Helvetica Neue"/>
              <a:ea typeface="Helvetica Neue"/>
              <a:cs typeface="Helvetica Neue"/>
              <a:sym typeface="Helvetica Neue"/>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1             5 min	Shelley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2	2 min	Shelley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3	3 min	Shelley</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4	5 min	Mary-Lee</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5	5 min	Mary-Lee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6	10 min	Mary-Lee</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7	10 min	Mary-Lee</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8	10 min	Mary-Lee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9	10 min	Mary-Lee</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10 	5 min	Shelley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11	5 min	Shelley</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12 	5 min	Shelley </a:t>
            </a:r>
            <a:endParaRPr/>
          </a:p>
          <a:p>
            <a:pPr indent="0" lvl="0" marL="0" rtl="0" algn="l">
              <a:spcBef>
                <a:spcPts val="0"/>
              </a:spcBef>
              <a:spcAft>
                <a:spcPts val="0"/>
              </a:spcAft>
              <a:buNone/>
            </a:pPr>
            <a:r>
              <a:rPr b="0" i="0" lang="en-US">
                <a:solidFill>
                  <a:srgbClr val="111111"/>
                </a:solidFill>
                <a:latin typeface="Helvetica Neue"/>
                <a:ea typeface="Helvetica Neue"/>
                <a:cs typeface="Helvetica Neue"/>
                <a:sym typeface="Helvetica Neue"/>
              </a:rPr>
              <a:t>Slide 13	5 min 	Shelley </a:t>
            </a:r>
            <a:endParaRPr/>
          </a:p>
          <a:p>
            <a:pPr indent="0" lvl="0" marL="0" rtl="0" algn="l">
              <a:spcBef>
                <a:spcPts val="0"/>
              </a:spcBef>
              <a:spcAft>
                <a:spcPts val="0"/>
              </a:spcAft>
              <a:buNone/>
            </a:pPr>
            <a:r>
              <a:t/>
            </a:r>
            <a:endParaRPr b="0" i="0">
              <a:solidFill>
                <a:srgbClr val="111111"/>
              </a:solidFill>
              <a:latin typeface="Helvetica Neue"/>
              <a:ea typeface="Helvetica Neue"/>
              <a:cs typeface="Helvetica Neue"/>
              <a:sym typeface="Helvetica Neue"/>
            </a:endParaRPr>
          </a:p>
          <a:p>
            <a:pPr indent="0" lvl="0" marL="0" rtl="0" algn="l">
              <a:spcBef>
                <a:spcPts val="0"/>
              </a:spcBef>
              <a:spcAft>
                <a:spcPts val="0"/>
              </a:spcAft>
              <a:buNone/>
            </a:pPr>
            <a:r>
              <a:rPr b="1" i="0" lang="en-US">
                <a:solidFill>
                  <a:srgbClr val="111111"/>
                </a:solidFill>
                <a:latin typeface="Helvetica Neue"/>
                <a:ea typeface="Helvetica Neue"/>
                <a:cs typeface="Helvetica Neue"/>
                <a:sym typeface="Helvetica Neue"/>
              </a:rPr>
              <a:t>Total = 80 min.</a:t>
            </a:r>
            <a:endParaRPr b="1"/>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5 min</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Review slides </a:t>
            </a:r>
            <a:endParaRPr/>
          </a:p>
          <a:p>
            <a:pPr indent="0" lvl="0" marL="0" rtl="0" algn="l">
              <a:spcBef>
                <a:spcPts val="0"/>
              </a:spcBef>
              <a:spcAft>
                <a:spcPts val="0"/>
              </a:spcAft>
              <a:buNone/>
            </a:pPr>
            <a:r>
              <a:t/>
            </a:r>
            <a:endParaRPr b="1"/>
          </a:p>
          <a:p>
            <a:pPr indent="0" lvl="0" marL="0" rtl="0" algn="l">
              <a:spcBef>
                <a:spcPts val="0"/>
              </a:spcBef>
              <a:spcAft>
                <a:spcPts val="0"/>
              </a:spcAft>
              <a:buNone/>
            </a:pPr>
            <a:r>
              <a:rPr b="0" lang="en-US"/>
              <a:t>Ask if we are missing anything that the attendees want us to cover., </a:t>
            </a:r>
            <a:endParaRPr/>
          </a:p>
        </p:txBody>
      </p:sp>
      <p:sp>
        <p:nvSpPr>
          <p:cNvPr id="93" name="Google Shape;9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3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Review slide</a:t>
            </a:r>
            <a:endParaRPr/>
          </a:p>
        </p:txBody>
      </p:sp>
      <p:sp>
        <p:nvSpPr>
          <p:cNvPr id="99" name="Google Shape;9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Mary-Lee – 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Emphasize Shared Mandate and Strict Confidentiality</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Mary Lee – 5 min</a:t>
            </a:r>
            <a:endParaRPr/>
          </a:p>
        </p:txBody>
      </p:sp>
      <p:sp>
        <p:nvSpPr>
          <p:cNvPr id="111" name="Google Shape;11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Mary-Lee – 10 min</a:t>
            </a:r>
            <a:endParaRPr/>
          </a:p>
        </p:txBody>
      </p:sp>
      <p:sp>
        <p:nvSpPr>
          <p:cNvPr id="117" name="Google Shape;11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May-Lee – 10 min</a:t>
            </a:r>
            <a:endParaRPr/>
          </a:p>
          <a:p>
            <a:pPr indent="0" lvl="0" marL="0" rtl="0" algn="l">
              <a:spcBef>
                <a:spcPts val="0"/>
              </a:spcBef>
              <a:spcAft>
                <a:spcPts val="0"/>
              </a:spcAft>
              <a:buNone/>
            </a:pPr>
            <a:r>
              <a:t/>
            </a:r>
            <a:endParaRPr b="1"/>
          </a:p>
          <a:p>
            <a:pPr indent="0" lvl="0" marL="0" rtl="0" algn="l">
              <a:spcBef>
                <a:spcPts val="0"/>
              </a:spcBef>
              <a:spcAft>
                <a:spcPts val="0"/>
              </a:spcAft>
              <a:buNone/>
            </a:pPr>
            <a:r>
              <a:rPr b="0" lang="en-US"/>
              <a:t>Share slide – generate conversation with attendees</a:t>
            </a:r>
            <a:endParaRPr/>
          </a:p>
        </p:txBody>
      </p:sp>
      <p:sp>
        <p:nvSpPr>
          <p:cNvPr id="127" name="Google Shape;12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Mary-Lee – 10 min</a:t>
            </a:r>
            <a:endParaRPr/>
          </a:p>
        </p:txBody>
      </p:sp>
      <p:sp>
        <p:nvSpPr>
          <p:cNvPr id="133" name="Google Shape;13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US"/>
              <a:t>Mary-Lee – 10 minutes</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b="1"/>
          </a:p>
          <a:p>
            <a:pPr indent="0" lvl="0" marL="0" marR="0" rtl="0" algn="l">
              <a:lnSpc>
                <a:spcPct val="100000"/>
              </a:lnSpc>
              <a:spcBef>
                <a:spcPts val="0"/>
              </a:spcBef>
              <a:spcAft>
                <a:spcPts val="0"/>
              </a:spcAft>
              <a:buClr>
                <a:schemeClr val="dk1"/>
              </a:buClr>
              <a:buSzPts val="1200"/>
              <a:buFont typeface="Arial"/>
              <a:buNone/>
            </a:pPr>
            <a:r>
              <a:rPr b="0" lang="en-US"/>
              <a:t>Share slide – generate conversation with attendees</a:t>
            </a:r>
            <a:endParaRPr/>
          </a:p>
        </p:txBody>
      </p:sp>
      <p:sp>
        <p:nvSpPr>
          <p:cNvPr id="139" name="Google Shape;13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5 min</a:t>
            </a:r>
            <a:endParaRPr/>
          </a:p>
        </p:txBody>
      </p:sp>
      <p:sp>
        <p:nvSpPr>
          <p:cNvPr id="145" name="Google Shape;14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5 min</a:t>
            </a:r>
            <a:endParaRPr/>
          </a:p>
        </p:txBody>
      </p:sp>
      <p:sp>
        <p:nvSpPr>
          <p:cNvPr id="151" name="Google Shape;15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5 min</a:t>
            </a:r>
            <a:endParaRPr/>
          </a:p>
        </p:txBody>
      </p:sp>
      <p:sp>
        <p:nvSpPr>
          <p:cNvPr id="157" name="Google Shape;15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Shelley – 5 min</a:t>
            </a:r>
            <a:endParaRPr/>
          </a:p>
        </p:txBody>
      </p:sp>
      <p:sp>
        <p:nvSpPr>
          <p:cNvPr id="163" name="Google Shape;16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1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2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2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2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3"/>
          <p:cNvSpPr/>
          <p:nvPr>
            <p:ph idx="2" type="pic"/>
          </p:nvPr>
        </p:nvSpPr>
        <p:spPr>
          <a:xfrm>
            <a:off x="1792288" y="612775"/>
            <a:ext cx="5486400" cy="4114800"/>
          </a:xfrm>
          <a:prstGeom prst="rect">
            <a:avLst/>
          </a:prstGeom>
          <a:noFill/>
          <a:ln>
            <a:noFill/>
          </a:ln>
        </p:spPr>
      </p:sp>
      <p:sp>
        <p:nvSpPr>
          <p:cNvPr id="68" name="Google Shape;68;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aphicFrame>
        <p:nvGraphicFramePr>
          <p:cNvPr id="113" name="Google Shape;113;p5"/>
          <p:cNvGraphicFramePr/>
          <p:nvPr/>
        </p:nvGraphicFramePr>
        <p:xfrm>
          <a:off x="584200" y="278838"/>
          <a:ext cx="3000000" cy="3000000"/>
        </p:xfrm>
        <a:graphic>
          <a:graphicData uri="http://schemas.openxmlformats.org/drawingml/2006/table">
            <a:tbl>
              <a:tblPr bandRow="1" firstRow="1">
                <a:noFill/>
                <a:tableStyleId>{D2B9E9C2-0CB4-458D-83CC-CDA5A8E701FD}</a:tableStyleId>
              </a:tblPr>
              <a:tblGrid>
                <a:gridCol w="3110850"/>
                <a:gridCol w="4316300"/>
                <a:gridCol w="3830225"/>
                <a:gridCol w="3830225"/>
              </a:tblGrid>
              <a:tr h="813925">
                <a:tc gridSpan="4">
                  <a:txBody>
                    <a:bodyPr/>
                    <a:lstStyle/>
                    <a:p>
                      <a:pPr indent="0" lvl="0" marL="0" marR="0" rtl="0" algn="l">
                        <a:spcBef>
                          <a:spcPts val="0"/>
                        </a:spcBef>
                        <a:spcAft>
                          <a:spcPts val="0"/>
                        </a:spcAft>
                        <a:buNone/>
                      </a:pPr>
                      <a:r>
                        <a:rPr lang="en-US" sz="5400" u="none" cap="none" strike="noStrike">
                          <a:solidFill>
                            <a:schemeClr val="dk1"/>
                          </a:solidFill>
                        </a:rPr>
                        <a:t>Core Processes Matrix:  Milestones &amp; Mechanics</a:t>
                      </a:r>
                      <a:endParaRPr/>
                    </a:p>
                  </a:txBody>
                  <a:tcPr marT="45725" marB="45725" marR="91450" marL="91450">
                    <a:lnB cap="flat" cmpd="sng" w="12700">
                      <a:solidFill>
                        <a:schemeClr val="dk1"/>
                      </a:solidFill>
                      <a:prstDash val="solid"/>
                      <a:round/>
                      <a:headEnd len="sm" w="sm" type="none"/>
                      <a:tailEnd len="sm" w="sm" type="none"/>
                    </a:lnB>
                  </a:tcPr>
                </a:tc>
                <a:tc hMerge="1"/>
                <a:tc hMerge="1"/>
                <a:tc hMerge="1"/>
              </a:tr>
              <a:tr h="813925">
                <a:tc>
                  <a:txBody>
                    <a:bodyPr/>
                    <a:lstStyle/>
                    <a:p>
                      <a:pPr indent="0" lvl="0" marL="0" marR="0" rtl="0" algn="l">
                        <a:spcBef>
                          <a:spcPts val="0"/>
                        </a:spcBef>
                        <a:spcAft>
                          <a:spcPts val="0"/>
                        </a:spcAft>
                        <a:buNone/>
                      </a:pPr>
                      <a:r>
                        <a:rPr lang="en-US" sz="3200"/>
                        <a:t>Pathway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t>Timeline &amp; Workflow</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t>Target and Evidence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t>Final Authority</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13925">
                <a:tc>
                  <a:txBody>
                    <a:bodyPr/>
                    <a:lstStyle/>
                    <a:p>
                      <a:pPr indent="0" lvl="0" marL="0" marR="0" rtl="0" algn="l">
                        <a:spcBef>
                          <a:spcPts val="0"/>
                        </a:spcBef>
                        <a:spcAft>
                          <a:spcPts val="0"/>
                        </a:spcAft>
                        <a:buNone/>
                      </a:pPr>
                      <a:r>
                        <a:rPr lang="en-US" sz="1800"/>
                        <a:t> </a:t>
                      </a:r>
                      <a:r>
                        <a:rPr lang="en-US" sz="2400"/>
                        <a:t>To Tenure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b="1" lang="en-US" sz="2400"/>
                        <a:t>5-Year Process</a:t>
                      </a:r>
                      <a:endParaRPr/>
                    </a:p>
                    <a:p>
                      <a:pPr indent="0" lvl="0" marL="0" marR="0" rtl="0" algn="l">
                        <a:spcBef>
                          <a:spcPts val="0"/>
                        </a:spcBef>
                        <a:spcAft>
                          <a:spcPts val="0"/>
                        </a:spcAft>
                        <a:buNone/>
                      </a:pPr>
                      <a:r>
                        <a:rPr lang="en-US" sz="2400"/>
                        <a:t>Yrs 1 &amp; 2:  Formative</a:t>
                      </a:r>
                      <a:endParaRPr/>
                    </a:p>
                    <a:p>
                      <a:pPr indent="0" lvl="0" marL="0" marR="0" rtl="0" algn="l">
                        <a:spcBef>
                          <a:spcPts val="0"/>
                        </a:spcBef>
                        <a:spcAft>
                          <a:spcPts val="0"/>
                        </a:spcAft>
                        <a:buNone/>
                      </a:pPr>
                      <a:r>
                        <a:rPr lang="en-US" sz="2400"/>
                        <a:t>Yr 3:           Mid-term review</a:t>
                      </a:r>
                      <a:endParaRPr/>
                    </a:p>
                    <a:p>
                      <a:pPr indent="0" lvl="0" marL="0" marR="0" rtl="0" algn="l">
                        <a:spcBef>
                          <a:spcPts val="0"/>
                        </a:spcBef>
                        <a:spcAft>
                          <a:spcPts val="0"/>
                        </a:spcAft>
                        <a:buNone/>
                      </a:pPr>
                      <a:r>
                        <a:rPr lang="en-US" sz="2400"/>
                        <a:t>Yr 4:           No Committee reviews</a:t>
                      </a:r>
                      <a:endParaRPr/>
                    </a:p>
                    <a:p>
                      <a:pPr indent="0" lvl="0" marL="0" marR="0" rtl="0" algn="l">
                        <a:spcBef>
                          <a:spcPts val="0"/>
                        </a:spcBef>
                        <a:spcAft>
                          <a:spcPts val="0"/>
                        </a:spcAft>
                        <a:buNone/>
                      </a:pPr>
                      <a:r>
                        <a:rPr lang="en-US" sz="2400"/>
                        <a:t>Yr 5:           Final Evaluation </a:t>
                      </a:r>
                      <a:endParaRPr/>
                    </a:p>
                    <a:p>
                      <a:pPr indent="0" lvl="0" marL="0" marR="0" rtl="0" algn="l">
                        <a:spcBef>
                          <a:spcPts val="0"/>
                        </a:spcBef>
                        <a:spcAft>
                          <a:spcPts val="0"/>
                        </a:spcAft>
                        <a:buNone/>
                      </a:pPr>
                      <a:r>
                        <a:t/>
                      </a:r>
                      <a:endParaRPr sz="24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p>
                    <a:p>
                      <a:pPr indent="0" lvl="0" marL="0" marR="0" rtl="0" algn="l">
                        <a:spcBef>
                          <a:spcPts val="0"/>
                        </a:spcBef>
                        <a:spcAft>
                          <a:spcPts val="0"/>
                        </a:spcAft>
                        <a:buNone/>
                      </a:pPr>
                      <a:r>
                        <a:rPr lang="en-US" sz="2400"/>
                        <a:t>Dossier </a:t>
                      </a:r>
                      <a:r>
                        <a:rPr b="1" lang="en-US" sz="2400">
                          <a:solidFill>
                            <a:srgbClr val="CC9900"/>
                          </a:solidFill>
                        </a:rPr>
                        <a:t>due first Tuesday in September </a:t>
                      </a:r>
                      <a:endParaRPr/>
                    </a:p>
                    <a:p>
                      <a:pPr indent="0" lvl="0" marL="0" marR="0" rtl="0" algn="l">
                        <a:spcBef>
                          <a:spcPts val="0"/>
                        </a:spcBef>
                        <a:spcAft>
                          <a:spcPts val="0"/>
                        </a:spcAft>
                        <a:buNone/>
                      </a:pPr>
                      <a:r>
                        <a:t/>
                      </a:r>
                      <a:endParaRPr sz="2400"/>
                    </a:p>
                    <a:p>
                      <a:pPr indent="0" lvl="0" marL="0" marR="0" rtl="0" algn="l">
                        <a:spcBef>
                          <a:spcPts val="0"/>
                        </a:spcBef>
                        <a:spcAft>
                          <a:spcPts val="0"/>
                        </a:spcAft>
                        <a:buNone/>
                      </a:pPr>
                      <a:r>
                        <a:rPr lang="en-US" sz="2400"/>
                        <a:t>Form 122 due </a:t>
                      </a:r>
                      <a:r>
                        <a:rPr b="1" lang="en-US" sz="2400">
                          <a:solidFill>
                            <a:srgbClr val="CC9900"/>
                          </a:solidFill>
                        </a:rPr>
                        <a:t>February 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a:t> </a:t>
                      </a:r>
                      <a:endParaRPr/>
                    </a:p>
                    <a:p>
                      <a:pPr indent="0" lvl="0" marL="0" marR="0" rtl="0" algn="l">
                        <a:spcBef>
                          <a:spcPts val="0"/>
                        </a:spcBef>
                        <a:spcAft>
                          <a:spcPts val="0"/>
                        </a:spcAft>
                        <a:buNone/>
                      </a:pPr>
                      <a:r>
                        <a:rPr lang="en-US" sz="2400"/>
                        <a:t>UTPC recommends to President </a:t>
                      </a:r>
                      <a:br>
                        <a:rPr lang="en-US" sz="2400"/>
                      </a:br>
                      <a:br>
                        <a:rPr lang="en-US" sz="2400"/>
                      </a:br>
                      <a:r>
                        <a:rPr lang="en-US" sz="2400"/>
                        <a:t>(grant, extend 1 yr, release)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13925">
                <a:tc>
                  <a:txBody>
                    <a:bodyPr/>
                    <a:lstStyle/>
                    <a:p>
                      <a:pPr indent="0" lvl="0" marL="0" marR="0" rtl="0" algn="l">
                        <a:spcBef>
                          <a:spcPts val="0"/>
                        </a:spcBef>
                        <a:spcAft>
                          <a:spcPts val="0"/>
                        </a:spcAft>
                        <a:buNone/>
                      </a:pPr>
                      <a:r>
                        <a:rPr lang="en-US" sz="2400"/>
                        <a:t>To Permanency </a:t>
                      </a:r>
                      <a:br>
                        <a:rPr lang="en-US" sz="2400"/>
                      </a:br>
                      <a:r>
                        <a:rPr lang="en-US" sz="1800"/>
                        <a:t>(Sr. Lecturers &amp; Lab Instructors)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2400"/>
                        <a:t>No later than October 15 of 2</a:t>
                      </a:r>
                      <a:r>
                        <a:rPr baseline="30000" lang="en-US" sz="2400"/>
                        <a:t>nd</a:t>
                      </a:r>
                      <a:r>
                        <a:rPr lang="en-US" sz="2400"/>
                        <a:t> year the TC provides SL with a written evaluation report</a:t>
                      </a:r>
                      <a:endParaRPr sz="2400"/>
                    </a:p>
                    <a:p>
                      <a:pPr indent="0" lvl="0" marL="0" marR="0" rtl="0" algn="l">
                        <a:spcBef>
                          <a:spcPts val="0"/>
                        </a:spcBef>
                        <a:spcAft>
                          <a:spcPts val="0"/>
                        </a:spcAft>
                        <a:buNone/>
                      </a:pPr>
                      <a:r>
                        <a:rPr lang="en-US" sz="2400"/>
                        <a:t>Apply by </a:t>
                      </a:r>
                      <a:r>
                        <a:rPr b="1" lang="en-US" sz="2400">
                          <a:solidFill>
                            <a:srgbClr val="CC9900"/>
                          </a:solidFill>
                        </a:rPr>
                        <a:t>May 15 of Second Year</a:t>
                      </a:r>
                      <a:endParaRPr/>
                    </a:p>
                    <a:p>
                      <a:pPr indent="0" lvl="0" marL="0" marR="0" rtl="0" algn="l">
                        <a:spcBef>
                          <a:spcPts val="0"/>
                        </a:spcBef>
                        <a:spcAft>
                          <a:spcPts val="0"/>
                        </a:spcAft>
                        <a:buNone/>
                      </a:pPr>
                      <a:r>
                        <a:rPr lang="en-US" sz="2400"/>
                        <a:t>Reviewed by </a:t>
                      </a:r>
                      <a:r>
                        <a:rPr b="1" lang="en-US" sz="2400">
                          <a:solidFill>
                            <a:srgbClr val="CC9900"/>
                          </a:solidFill>
                        </a:rPr>
                        <a:t>June 1</a:t>
                      </a:r>
                      <a:endParaRPr/>
                    </a:p>
                    <a:p>
                      <a:pPr indent="0" lvl="0" marL="0" marR="0" rtl="0" algn="l">
                        <a:spcBef>
                          <a:spcPts val="0"/>
                        </a:spcBef>
                        <a:spcAft>
                          <a:spcPts val="0"/>
                        </a:spcAft>
                        <a:buNone/>
                      </a:pPr>
                      <a:r>
                        <a:rPr lang="en-US" sz="2400"/>
                        <a:t>Advised by </a:t>
                      </a:r>
                      <a:r>
                        <a:rPr b="1" lang="en-US" sz="2400">
                          <a:solidFill>
                            <a:srgbClr val="CC9900"/>
                          </a:solidFill>
                        </a:rPr>
                        <a:t>June 21</a:t>
                      </a:r>
                      <a:endParaRPr/>
                    </a:p>
                    <a:p>
                      <a:pPr indent="0" lvl="0" marL="0" marR="0" rtl="0" algn="l">
                        <a:spcBef>
                          <a:spcPts val="0"/>
                        </a:spcBef>
                        <a:spcAft>
                          <a:spcPts val="0"/>
                        </a:spcAft>
                        <a:buNone/>
                      </a:pPr>
                      <a:r>
                        <a:t/>
                      </a:r>
                      <a:endParaRPr b="1" sz="2400">
                        <a:solidFill>
                          <a:srgbClr val="CC9900"/>
                        </a:solidFil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2400"/>
                        <a:t> 2 year probation</a:t>
                      </a:r>
                      <a:endParaRPr/>
                    </a:p>
                    <a:p>
                      <a:pPr indent="0" lvl="0" marL="0" marR="0" rtl="0" algn="l">
                        <a:spcBef>
                          <a:spcPts val="0"/>
                        </a:spcBef>
                        <a:spcAft>
                          <a:spcPts val="0"/>
                        </a:spcAft>
                        <a:buNone/>
                      </a:pPr>
                      <a:r>
                        <a:t/>
                      </a:r>
                      <a:endParaRPr sz="2400"/>
                    </a:p>
                    <a:p>
                      <a:pPr indent="0" lvl="0" marL="0" marR="0" rtl="0" algn="l">
                        <a:spcBef>
                          <a:spcPts val="0"/>
                        </a:spcBef>
                        <a:spcAft>
                          <a:spcPts val="0"/>
                        </a:spcAft>
                        <a:buNone/>
                      </a:pPr>
                      <a:r>
                        <a:rPr lang="en-US" sz="2400"/>
                        <a:t>Dossier via D2L (no template)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2400"/>
                        <a:t>Committee recommends to Dean</a:t>
                      </a:r>
                      <a:endParaRPr/>
                    </a:p>
                    <a:p>
                      <a:pPr indent="0" lvl="0" marL="0" marR="0" rtl="0" algn="l">
                        <a:spcBef>
                          <a:spcPts val="0"/>
                        </a:spcBef>
                        <a:spcAft>
                          <a:spcPts val="0"/>
                        </a:spcAft>
                        <a:buNone/>
                      </a:pPr>
                      <a:r>
                        <a:rPr lang="en-US" sz="2400"/>
                        <a:t>(grant, extend 1 yr, release)</a:t>
                      </a:r>
                      <a:endParaRPr sz="2400"/>
                    </a:p>
                    <a:p>
                      <a:pPr indent="0" lvl="0" marL="0" marR="0" rtl="0" algn="l">
                        <a:spcBef>
                          <a:spcPts val="0"/>
                        </a:spcBef>
                        <a:spcAft>
                          <a:spcPts val="0"/>
                        </a:spcAft>
                        <a:buNone/>
                      </a:pPr>
                      <a:r>
                        <a:rPr lang="en-US" sz="2400"/>
                        <a:t>Lab Instructors have a different committee process</a:t>
                      </a:r>
                      <a:endParaRPr sz="24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13925">
                <a:tc>
                  <a:txBody>
                    <a:bodyPr/>
                    <a:lstStyle/>
                    <a:p>
                      <a:pPr indent="0" lvl="0" marL="0" marR="0" rtl="0" algn="l">
                        <a:spcBef>
                          <a:spcPts val="0"/>
                        </a:spcBef>
                        <a:spcAft>
                          <a:spcPts val="0"/>
                        </a:spcAft>
                        <a:buNone/>
                      </a:pPr>
                      <a:r>
                        <a:rPr lang="en-US" sz="2400"/>
                        <a:t>Promotion to Full Professor</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2400"/>
                        <a:t>Dept. Chair comments on conduct only. </a:t>
                      </a:r>
                      <a:endParaRPr/>
                    </a:p>
                    <a:p>
                      <a:pPr indent="0" lvl="0" marL="0" marR="0" rtl="0" algn="l">
                        <a:spcBef>
                          <a:spcPts val="0"/>
                        </a:spcBef>
                        <a:spcAft>
                          <a:spcPts val="0"/>
                        </a:spcAft>
                        <a:buNone/>
                      </a:pPr>
                      <a:r>
                        <a:rPr lang="en-US" sz="2400"/>
                        <a:t>External referees review dossier</a:t>
                      </a:r>
                      <a:endParaRPr/>
                    </a:p>
                    <a:p>
                      <a:pPr indent="0" lvl="0" marL="0" marR="0" rtl="0" algn="l">
                        <a:spcBef>
                          <a:spcPts val="0"/>
                        </a:spcBef>
                        <a:spcAft>
                          <a:spcPts val="0"/>
                        </a:spcAft>
                        <a:buNone/>
                      </a:pPr>
                      <a:r>
                        <a:rPr lang="en-US" sz="2400"/>
                        <a:t>Faculty PC prepares recommendation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2400"/>
                        <a:t>Sustained excellence.</a:t>
                      </a:r>
                      <a:endParaRPr/>
                    </a:p>
                    <a:p>
                      <a:pPr indent="0" lvl="0" marL="0" marR="0" rtl="0" algn="l">
                        <a:spcBef>
                          <a:spcPts val="0"/>
                        </a:spcBef>
                        <a:spcAft>
                          <a:spcPts val="0"/>
                        </a:spcAft>
                        <a:buNone/>
                      </a:pPr>
                      <a:r>
                        <a:rPr lang="en-US" sz="2400"/>
                        <a:t>Dossier via Google Drive</a:t>
                      </a:r>
                      <a:endParaRPr/>
                    </a:p>
                    <a:p>
                      <a:pPr indent="0" lvl="0" marL="0" marR="0" rtl="0" algn="l">
                        <a:spcBef>
                          <a:spcPts val="0"/>
                        </a:spcBef>
                        <a:spcAft>
                          <a:spcPts val="0"/>
                        </a:spcAft>
                        <a:buNone/>
                      </a:pPr>
                      <a:r>
                        <a:rPr lang="en-US" sz="2400"/>
                        <a:t>Candidate suggest external Referees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t/>
                      </a:r>
                      <a:endParaRPr sz="2400"/>
                    </a:p>
                    <a:p>
                      <a:pPr indent="0" lvl="0" marL="0" marR="0" rtl="0" algn="l">
                        <a:spcBef>
                          <a:spcPts val="0"/>
                        </a:spcBef>
                        <a:spcAft>
                          <a:spcPts val="0"/>
                        </a:spcAft>
                        <a:buNone/>
                      </a:pPr>
                      <a:r>
                        <a:rPr lang="en-US" sz="2400"/>
                        <a:t>UTPC makes final decision </a:t>
                      </a:r>
                      <a:endParaRPr/>
                    </a:p>
                    <a:p>
                      <a:pPr indent="0" lvl="0" marL="0" marR="0" rtl="0" algn="l">
                        <a:spcBef>
                          <a:spcPts val="0"/>
                        </a:spcBef>
                        <a:spcAft>
                          <a:spcPts val="0"/>
                        </a:spcAft>
                        <a:buNone/>
                      </a:pPr>
                      <a:r>
                        <a:t/>
                      </a:r>
                      <a:endParaRPr sz="2400"/>
                    </a:p>
                    <a:p>
                      <a:pPr indent="0" lvl="0" marL="0" marR="0" rtl="0" algn="l">
                        <a:spcBef>
                          <a:spcPts val="0"/>
                        </a:spcBef>
                        <a:spcAft>
                          <a:spcPts val="0"/>
                        </a:spcAft>
                        <a:buNone/>
                      </a:pPr>
                      <a:r>
                        <a:rPr lang="en-US" sz="2400"/>
                        <a:t>(grant or deny)</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nvSpPr>
        <p:spPr>
          <a:xfrm>
            <a:off x="914400" y="609600"/>
            <a:ext cx="14423136" cy="112857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800" u="none" cap="none" strike="noStrike">
                <a:solidFill>
                  <a:srgbClr val="244061"/>
                </a:solidFill>
                <a:latin typeface="Georgia"/>
                <a:ea typeface="Georgia"/>
                <a:cs typeface="Georgia"/>
                <a:sym typeface="Georgia"/>
              </a:rPr>
              <a:t>Tenure Committee Evaluation Workflow</a:t>
            </a:r>
            <a:endParaRPr/>
          </a:p>
          <a:p>
            <a:pPr indent="0" lvl="0" marL="0" marR="0" rtl="0" algn="l">
              <a:spcBef>
                <a:spcPts val="800"/>
              </a:spcBef>
              <a:spcAft>
                <a:spcPts val="0"/>
              </a:spcAft>
              <a:buNone/>
            </a:pPr>
            <a:r>
              <a:rPr b="1" i="0" lang="en-US" sz="1867" u="none" cap="none" strike="noStrike">
                <a:solidFill>
                  <a:srgbClr val="0070C0"/>
                </a:solidFill>
                <a:latin typeface="Arial"/>
                <a:ea typeface="Arial"/>
                <a:cs typeface="Arial"/>
                <a:sym typeface="Arial"/>
              </a:rPr>
              <a:t>A structured process for reviewing dossiers, deliberating, and selecting assessment categories</a:t>
            </a:r>
            <a:endParaRPr/>
          </a:p>
        </p:txBody>
      </p:sp>
      <p:sp>
        <p:nvSpPr>
          <p:cNvPr id="120" name="Google Shape;120;p6"/>
          <p:cNvSpPr/>
          <p:nvPr/>
        </p:nvSpPr>
        <p:spPr>
          <a:xfrm>
            <a:off x="914400" y="2072640"/>
            <a:ext cx="14423136" cy="50800"/>
          </a:xfrm>
          <a:prstGeom prst="rect">
            <a:avLst/>
          </a:prstGeom>
          <a:solidFill>
            <a:srgbClr val="D99B00"/>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Calibri"/>
              <a:ea typeface="Calibri"/>
              <a:cs typeface="Calibri"/>
              <a:sym typeface="Calibri"/>
            </a:endParaRPr>
          </a:p>
        </p:txBody>
      </p:sp>
      <p:sp>
        <p:nvSpPr>
          <p:cNvPr id="121" name="Google Shape;121;p6"/>
          <p:cNvSpPr/>
          <p:nvPr/>
        </p:nvSpPr>
        <p:spPr>
          <a:xfrm>
            <a:off x="914400" y="2560320"/>
            <a:ext cx="4486656" cy="5486400"/>
          </a:xfrm>
          <a:prstGeom prst="rect">
            <a:avLst/>
          </a:prstGeom>
          <a:solidFill>
            <a:srgbClr val="003F5A"/>
          </a:solidFill>
          <a:ln cap="flat" cmpd="sng" w="19050">
            <a:solidFill>
              <a:srgbClr val="005C8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243825" lIns="243825" spcFirstLastPara="1" rIns="243825" wrap="square" tIns="243825">
            <a:noAutofit/>
          </a:bodyPr>
          <a:lstStyle/>
          <a:p>
            <a:pPr indent="0" lvl="0" marL="0" marR="0" rtl="0" algn="ctr">
              <a:spcBef>
                <a:spcPts val="0"/>
              </a:spcBef>
              <a:spcAft>
                <a:spcPts val="0"/>
              </a:spcAft>
              <a:buNone/>
            </a:pPr>
            <a:r>
              <a:rPr b="1" i="0" lang="en-US" sz="1467" u="none" cap="none" strike="noStrike">
                <a:solidFill>
                  <a:srgbClr val="D99B00"/>
                </a:solidFill>
                <a:latin typeface="Arial"/>
                <a:ea typeface="Arial"/>
                <a:cs typeface="Arial"/>
                <a:sym typeface="Arial"/>
              </a:rPr>
              <a:t>PHASE 1</a:t>
            </a:r>
            <a:endParaRPr/>
          </a:p>
          <a:p>
            <a:pPr indent="0" lvl="0" marL="0" marR="0" rtl="0" algn="l">
              <a:spcBef>
                <a:spcPts val="533"/>
              </a:spcBef>
              <a:spcAft>
                <a:spcPts val="0"/>
              </a:spcAft>
              <a:buNone/>
            </a:pPr>
            <a:r>
              <a:rPr b="1" i="0" lang="en-US" sz="2400" u="none" cap="none" strike="noStrike">
                <a:solidFill>
                  <a:srgbClr val="FFFFFF"/>
                </a:solidFill>
                <a:latin typeface="Georgia"/>
                <a:ea typeface="Georgia"/>
                <a:cs typeface="Georgia"/>
                <a:sym typeface="Georgia"/>
              </a:rPr>
              <a:t>Dossier Review &amp; Assessment</a:t>
            </a:r>
            <a:endParaRPr/>
          </a:p>
          <a:p>
            <a:pPr indent="0" lvl="0" marL="0" marR="0" rtl="0" algn="l">
              <a:spcBef>
                <a:spcPts val="2400"/>
              </a:spcBef>
              <a:spcAft>
                <a:spcPts val="0"/>
              </a:spcAft>
              <a:buNone/>
            </a:pPr>
            <a:r>
              <a:rPr b="1" i="0" lang="en-US" sz="1733" u="none" cap="none" strike="noStrike">
                <a:solidFill>
                  <a:srgbClr val="FFFFFF"/>
                </a:solidFill>
                <a:latin typeface="Arial"/>
                <a:ea typeface="Arial"/>
                <a:cs typeface="Arial"/>
                <a:sym typeface="Arial"/>
              </a:rPr>
              <a:t>• Reading the Dossier</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Thoroughly review all candidate-compiled evidence and materials in the Google Drive dossier.</a:t>
            </a:r>
            <a:endParaRPr/>
          </a:p>
          <a:p>
            <a:pPr indent="0" lvl="0" marL="0" marR="0" rtl="0" algn="l">
              <a:spcBef>
                <a:spcPts val="1600"/>
              </a:spcBef>
              <a:spcAft>
                <a:spcPts val="0"/>
              </a:spcAft>
              <a:buNone/>
            </a:pPr>
            <a:r>
              <a:rPr b="1" i="0" lang="en-US" sz="1733" u="none" cap="none" strike="noStrike">
                <a:solidFill>
                  <a:srgbClr val="FFFFFF"/>
                </a:solidFill>
                <a:latin typeface="Arial"/>
                <a:ea typeface="Arial"/>
                <a:cs typeface="Arial"/>
                <a:sym typeface="Arial"/>
              </a:rPr>
              <a:t>• Applying the Criteria</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Assess performance solely against approved institutional and faculty criteria. Do not invent criteria.</a:t>
            </a:r>
            <a:endParaRPr/>
          </a:p>
        </p:txBody>
      </p:sp>
      <p:sp>
        <p:nvSpPr>
          <p:cNvPr id="122" name="Google Shape;122;p6"/>
          <p:cNvSpPr/>
          <p:nvPr/>
        </p:nvSpPr>
        <p:spPr>
          <a:xfrm>
            <a:off x="5888736" y="2560320"/>
            <a:ext cx="4486656" cy="5486400"/>
          </a:xfrm>
          <a:prstGeom prst="rect">
            <a:avLst/>
          </a:prstGeom>
          <a:solidFill>
            <a:srgbClr val="003F5A"/>
          </a:solidFill>
          <a:ln cap="flat" cmpd="sng" w="19050">
            <a:solidFill>
              <a:srgbClr val="005C8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243825" lIns="243825" spcFirstLastPara="1" rIns="243825" wrap="square" tIns="243825">
            <a:noAutofit/>
          </a:bodyPr>
          <a:lstStyle/>
          <a:p>
            <a:pPr indent="0" lvl="0" marL="0" marR="0" rtl="0" algn="ctr">
              <a:spcBef>
                <a:spcPts val="0"/>
              </a:spcBef>
              <a:spcAft>
                <a:spcPts val="0"/>
              </a:spcAft>
              <a:buNone/>
            </a:pPr>
            <a:r>
              <a:rPr b="1" i="0" lang="en-US" sz="1467" u="none" cap="none" strike="noStrike">
                <a:solidFill>
                  <a:srgbClr val="D99B00"/>
                </a:solidFill>
                <a:latin typeface="Arial"/>
                <a:ea typeface="Arial"/>
                <a:cs typeface="Arial"/>
                <a:sym typeface="Arial"/>
              </a:rPr>
              <a:t>PHASE 2</a:t>
            </a:r>
            <a:endParaRPr/>
          </a:p>
          <a:p>
            <a:pPr indent="0" lvl="0" marL="0" marR="0" rtl="0" algn="l">
              <a:spcBef>
                <a:spcPts val="533"/>
              </a:spcBef>
              <a:spcAft>
                <a:spcPts val="0"/>
              </a:spcAft>
              <a:buNone/>
            </a:pPr>
            <a:r>
              <a:rPr b="1" i="0" lang="en-US" sz="2400" u="none" cap="none" strike="noStrike">
                <a:solidFill>
                  <a:srgbClr val="FFFFFF"/>
                </a:solidFill>
                <a:latin typeface="Georgia"/>
                <a:ea typeface="Georgia"/>
                <a:cs typeface="Georgia"/>
                <a:sym typeface="Georgia"/>
              </a:rPr>
              <a:t>Committee Deliberation</a:t>
            </a:r>
            <a:endParaRPr/>
          </a:p>
          <a:p>
            <a:pPr indent="0" lvl="0" marL="0" marR="0" rtl="0" algn="l">
              <a:spcBef>
                <a:spcPts val="2400"/>
              </a:spcBef>
              <a:spcAft>
                <a:spcPts val="0"/>
              </a:spcAft>
              <a:buNone/>
            </a:pPr>
            <a:r>
              <a:rPr b="1" i="0" lang="en-US" sz="1733" u="none" cap="none" strike="noStrike">
                <a:solidFill>
                  <a:srgbClr val="FFFFFF"/>
                </a:solidFill>
                <a:latin typeface="Arial"/>
                <a:ea typeface="Arial"/>
                <a:cs typeface="Arial"/>
                <a:sym typeface="Arial"/>
              </a:rPr>
              <a:t>• Meeting to Discuss</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Convene as a committee to discuss findings. Maintain strict confidentiality throughout.</a:t>
            </a:r>
            <a:endParaRPr/>
          </a:p>
          <a:p>
            <a:pPr indent="0" lvl="0" marL="0" marR="0" rtl="0" algn="l">
              <a:spcBef>
                <a:spcPts val="1600"/>
              </a:spcBef>
              <a:spcAft>
                <a:spcPts val="0"/>
              </a:spcAft>
              <a:buNone/>
            </a:pPr>
            <a:r>
              <a:rPr b="1" i="0" lang="en-US" sz="1733" u="none" cap="none" strike="noStrike">
                <a:solidFill>
                  <a:srgbClr val="FFFFFF"/>
                </a:solidFill>
                <a:latin typeface="Arial"/>
                <a:ea typeface="Arial"/>
                <a:cs typeface="Arial"/>
                <a:sym typeface="Arial"/>
              </a:rPr>
              <a:t>• Division of Labour</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Allocate report writing responsibilities among committee members.</a:t>
            </a:r>
            <a:endParaRPr/>
          </a:p>
          <a:p>
            <a:pPr indent="0" lvl="0" marL="0" marR="0" rtl="0" algn="l">
              <a:spcBef>
                <a:spcPts val="1600"/>
              </a:spcBef>
              <a:spcAft>
                <a:spcPts val="0"/>
              </a:spcAft>
              <a:buNone/>
            </a:pPr>
            <a:r>
              <a:rPr b="1" i="0" lang="en-US" sz="1733" u="none" cap="none" strike="noStrike">
                <a:solidFill>
                  <a:srgbClr val="FFFFFF"/>
                </a:solidFill>
                <a:latin typeface="Arial"/>
                <a:ea typeface="Arial"/>
                <a:cs typeface="Arial"/>
                <a:sym typeface="Arial"/>
              </a:rPr>
              <a:t>• Tone of the Report</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Ensure a professional tone. Keep report binary (meets/does not meet) and provide clear rationales.</a:t>
            </a:r>
            <a:endParaRPr/>
          </a:p>
        </p:txBody>
      </p:sp>
      <p:sp>
        <p:nvSpPr>
          <p:cNvPr id="123" name="Google Shape;123;p6"/>
          <p:cNvSpPr/>
          <p:nvPr/>
        </p:nvSpPr>
        <p:spPr>
          <a:xfrm>
            <a:off x="10863072" y="2560320"/>
            <a:ext cx="4486656" cy="5486400"/>
          </a:xfrm>
          <a:prstGeom prst="rect">
            <a:avLst/>
          </a:prstGeom>
          <a:solidFill>
            <a:srgbClr val="003F5A"/>
          </a:solidFill>
          <a:ln cap="flat" cmpd="sng" w="19050">
            <a:solidFill>
              <a:srgbClr val="005C8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243825" lIns="243825" spcFirstLastPara="1" rIns="243825" wrap="square" tIns="243825">
            <a:noAutofit/>
          </a:bodyPr>
          <a:lstStyle/>
          <a:p>
            <a:pPr indent="0" lvl="0" marL="0" marR="0" rtl="0" algn="ctr">
              <a:spcBef>
                <a:spcPts val="0"/>
              </a:spcBef>
              <a:spcAft>
                <a:spcPts val="0"/>
              </a:spcAft>
              <a:buNone/>
            </a:pPr>
            <a:r>
              <a:rPr b="1" i="0" lang="en-US" sz="1467" u="none" cap="none" strike="noStrike">
                <a:solidFill>
                  <a:srgbClr val="D99B00"/>
                </a:solidFill>
                <a:latin typeface="Arial"/>
                <a:ea typeface="Arial"/>
                <a:cs typeface="Arial"/>
                <a:sym typeface="Arial"/>
              </a:rPr>
              <a:t>PHASE 3</a:t>
            </a:r>
            <a:endParaRPr/>
          </a:p>
          <a:p>
            <a:pPr indent="0" lvl="0" marL="0" marR="0" rtl="0" algn="l">
              <a:spcBef>
                <a:spcPts val="533"/>
              </a:spcBef>
              <a:spcAft>
                <a:spcPts val="0"/>
              </a:spcAft>
              <a:buNone/>
            </a:pPr>
            <a:r>
              <a:rPr b="1" i="0" lang="en-US" sz="2400" u="none" cap="none" strike="noStrike">
                <a:solidFill>
                  <a:srgbClr val="FFFFFF"/>
                </a:solidFill>
                <a:latin typeface="Georgia"/>
                <a:ea typeface="Georgia"/>
                <a:cs typeface="Georgia"/>
                <a:sym typeface="Georgia"/>
              </a:rPr>
              <a:t>Form Outcomes (113/114)</a:t>
            </a:r>
            <a:endParaRPr/>
          </a:p>
          <a:p>
            <a:pPr indent="0" lvl="0" marL="0" marR="0" rtl="0" algn="l">
              <a:spcBef>
                <a:spcPts val="2400"/>
              </a:spcBef>
              <a:spcAft>
                <a:spcPts val="0"/>
              </a:spcAft>
              <a:buNone/>
            </a:pPr>
            <a:r>
              <a:rPr b="1" i="0" lang="en-US" sz="1733" u="none" cap="none" strike="noStrike">
                <a:solidFill>
                  <a:srgbClr val="FFFFFF"/>
                </a:solidFill>
                <a:latin typeface="Arial"/>
                <a:ea typeface="Arial"/>
                <a:cs typeface="Arial"/>
                <a:sym typeface="Arial"/>
              </a:rPr>
              <a:t>• Assessment Level Selection</a:t>
            </a:r>
            <a:endParaRPr/>
          </a:p>
          <a:p>
            <a:pPr indent="0" lvl="0" marL="0" marR="0" rtl="0" algn="l">
              <a:spcBef>
                <a:spcPts val="0"/>
              </a:spcBef>
              <a:spcAft>
                <a:spcPts val="0"/>
              </a:spcAft>
              <a:buNone/>
            </a:pPr>
            <a:r>
              <a:rPr b="0" i="0" lang="en-US" sz="1467" u="none" cap="none" strike="noStrike">
                <a:solidFill>
                  <a:srgbClr val="B0D4DE"/>
                </a:solidFill>
                <a:latin typeface="Arial"/>
                <a:ea typeface="Arial"/>
                <a:cs typeface="Arial"/>
                <a:sym typeface="Arial"/>
              </a:rPr>
              <a:t>Evaluate progress and select one of three contract assessment outcomes:</a:t>
            </a:r>
            <a:endParaRPr/>
          </a:p>
          <a:p>
            <a:pPr indent="0" lvl="0" marL="0" marR="0" rtl="0" algn="l">
              <a:spcBef>
                <a:spcPts val="1200"/>
              </a:spcBef>
              <a:spcAft>
                <a:spcPts val="0"/>
              </a:spcAft>
              <a:buNone/>
            </a:pPr>
            <a:r>
              <a:rPr b="1" i="1" lang="en-US" sz="1467" u="none" cap="none" strike="noStrike">
                <a:solidFill>
                  <a:srgbClr val="D99B00"/>
                </a:solidFill>
                <a:latin typeface="Arial"/>
                <a:ea typeface="Arial"/>
                <a:cs typeface="Arial"/>
                <a:sym typeface="Arial"/>
              </a:rPr>
              <a:t>  - Does Not Demonstrate Assistant</a:t>
            </a:r>
            <a:endParaRPr/>
          </a:p>
          <a:p>
            <a:pPr indent="0" lvl="0" marL="0" marR="0" rtl="0" algn="l">
              <a:spcBef>
                <a:spcPts val="0"/>
              </a:spcBef>
              <a:spcAft>
                <a:spcPts val="0"/>
              </a:spcAft>
              <a:buNone/>
            </a:pPr>
            <a:r>
              <a:rPr b="0" i="0" lang="en-US" sz="1333" u="none" cap="none" strike="noStrike">
                <a:solidFill>
                  <a:srgbClr val="B0D4DE"/>
                </a:solidFill>
                <a:latin typeface="Arial"/>
                <a:ea typeface="Arial"/>
                <a:cs typeface="Arial"/>
                <a:sym typeface="Arial"/>
              </a:rPr>
              <a:t>Candidate does not demonstrate Assistant level performance.</a:t>
            </a:r>
            <a:endParaRPr/>
          </a:p>
          <a:p>
            <a:pPr indent="0" lvl="0" marL="0" marR="0" rtl="0" algn="l">
              <a:spcBef>
                <a:spcPts val="933"/>
              </a:spcBef>
              <a:spcAft>
                <a:spcPts val="0"/>
              </a:spcAft>
              <a:buNone/>
            </a:pPr>
            <a:r>
              <a:rPr b="1" i="1" lang="en-US" sz="1467" u="none" cap="none" strike="noStrike">
                <a:solidFill>
                  <a:srgbClr val="D99B00"/>
                </a:solidFill>
                <a:latin typeface="Arial"/>
                <a:ea typeface="Arial"/>
                <a:cs typeface="Arial"/>
                <a:sym typeface="Arial"/>
              </a:rPr>
              <a:t>  - Assistant Level Only</a:t>
            </a:r>
            <a:endParaRPr/>
          </a:p>
          <a:p>
            <a:pPr indent="0" lvl="0" marL="0" marR="0" rtl="0" algn="l">
              <a:spcBef>
                <a:spcPts val="0"/>
              </a:spcBef>
              <a:spcAft>
                <a:spcPts val="0"/>
              </a:spcAft>
              <a:buNone/>
            </a:pPr>
            <a:r>
              <a:rPr b="0" i="0" lang="en-US" sz="1333" u="none" cap="none" strike="noStrike">
                <a:solidFill>
                  <a:srgbClr val="B0D4DE"/>
                </a:solidFill>
                <a:latin typeface="Arial"/>
                <a:ea typeface="Arial"/>
                <a:cs typeface="Arial"/>
                <a:sym typeface="Arial"/>
              </a:rPr>
              <a:t>Candidate is performing at the Assistant level only.</a:t>
            </a:r>
            <a:endParaRPr/>
          </a:p>
          <a:p>
            <a:pPr indent="0" lvl="0" marL="0" marR="0" rtl="0" algn="l">
              <a:spcBef>
                <a:spcPts val="933"/>
              </a:spcBef>
              <a:spcAft>
                <a:spcPts val="0"/>
              </a:spcAft>
              <a:buNone/>
            </a:pPr>
            <a:r>
              <a:rPr b="1" i="1" lang="en-US" sz="1467" u="none" cap="none" strike="noStrike">
                <a:solidFill>
                  <a:srgbClr val="D99B00"/>
                </a:solidFill>
                <a:latin typeface="Arial"/>
                <a:ea typeface="Arial"/>
                <a:cs typeface="Arial"/>
                <a:sym typeface="Arial"/>
              </a:rPr>
              <a:t>  - Assistant &amp; Clear Progress</a:t>
            </a:r>
            <a:endParaRPr/>
          </a:p>
          <a:p>
            <a:pPr indent="0" lvl="0" marL="0" marR="0" rtl="0" algn="l">
              <a:spcBef>
                <a:spcPts val="0"/>
              </a:spcBef>
              <a:spcAft>
                <a:spcPts val="0"/>
              </a:spcAft>
              <a:buNone/>
            </a:pPr>
            <a:r>
              <a:rPr b="0" i="0" lang="en-US" sz="1333" u="none" cap="none" strike="noStrike">
                <a:solidFill>
                  <a:srgbClr val="B0D4DE"/>
                </a:solidFill>
                <a:latin typeface="Arial"/>
                <a:ea typeface="Arial"/>
                <a:cs typeface="Arial"/>
                <a:sym typeface="Arial"/>
              </a:rPr>
              <a:t>Assistant level with clear progress to Associate or promise of tenure.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7"/>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8"/>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9"/>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10"/>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1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12"/>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1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Shelley Rathie</dc:creator>
</cp:coreProperties>
</file>